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jpe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8.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846962" y="4131361"/>
            <a:ext cx="4996443" cy="4750680"/>
            <a:chOff x="0" y="0"/>
            <a:chExt cx="1293983" cy="1230335"/>
          </a:xfrm>
        </p:grpSpPr>
        <p:sp>
          <p:nvSpPr>
            <p:cNvPr name="Freeform 4" id="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5" id="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24007" y="5963633"/>
            <a:ext cx="7854157" cy="7627620"/>
            <a:chOff x="0" y="0"/>
            <a:chExt cx="1027471" cy="997836"/>
          </a:xfrm>
        </p:grpSpPr>
        <p:sp>
          <p:nvSpPr>
            <p:cNvPr name="Freeform 7" id="7"/>
            <p:cNvSpPr/>
            <p:nvPr/>
          </p:nvSpPr>
          <p:spPr>
            <a:xfrm flipH="false" flipV="false" rot="0">
              <a:off x="0" y="0"/>
              <a:ext cx="1027471" cy="997836"/>
            </a:xfrm>
            <a:custGeom>
              <a:avLst/>
              <a:gdLst/>
              <a:ahLst/>
              <a:cxnLst/>
              <a:rect r="r" b="b" t="t" l="l"/>
              <a:pathLst>
                <a:path h="997836" w="1027471">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name="TextBox 8" id="8"/>
            <p:cNvSpPr txBox="true"/>
            <p:nvPr/>
          </p:nvSpPr>
          <p:spPr>
            <a:xfrm>
              <a:off x="96325" y="55447"/>
              <a:ext cx="834820" cy="84884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44293" y="-2576106"/>
            <a:ext cx="7203777" cy="5740737"/>
            <a:chOff x="0" y="0"/>
            <a:chExt cx="1019944" cy="812800"/>
          </a:xfrm>
        </p:grpSpPr>
        <p:sp>
          <p:nvSpPr>
            <p:cNvPr name="Freeform 10" id="10"/>
            <p:cNvSpPr/>
            <p:nvPr/>
          </p:nvSpPr>
          <p:spPr>
            <a:xfrm flipH="false" flipV="false" rot="0">
              <a:off x="0" y="0"/>
              <a:ext cx="1019944" cy="812800"/>
            </a:xfrm>
            <a:custGeom>
              <a:avLst/>
              <a:gdLst/>
              <a:ahLst/>
              <a:cxnLst/>
              <a:rect r="r" b="b" t="t" l="l"/>
              <a:pathLst>
                <a:path h="812800" w="1019944">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name="TextBox 11" id="11"/>
            <p:cNvSpPr txBox="true"/>
            <p:nvPr/>
          </p:nvSpPr>
          <p:spPr>
            <a:xfrm>
              <a:off x="95620" y="38100"/>
              <a:ext cx="828704"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4893" y="1030836"/>
            <a:ext cx="8225327" cy="8225327"/>
          </a:xfrm>
          <a:custGeom>
            <a:avLst/>
            <a:gdLst/>
            <a:ahLst/>
            <a:cxnLst/>
            <a:rect r="r" b="b" t="t" l="l"/>
            <a:pathLst>
              <a:path h="8225327" w="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5400000">
            <a:off x="-964351" y="3536512"/>
            <a:ext cx="6637719" cy="3318859"/>
          </a:xfrm>
          <a:custGeom>
            <a:avLst/>
            <a:gdLst/>
            <a:ahLst/>
            <a:cxnLst/>
            <a:rect r="r" b="b" t="t" l="l"/>
            <a:pathLst>
              <a:path h="3318859" w="663771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2426034" y="3459994"/>
            <a:ext cx="6651061" cy="3458552"/>
          </a:xfrm>
          <a:custGeom>
            <a:avLst/>
            <a:gdLst/>
            <a:ahLst/>
            <a:cxnLst/>
            <a:rect r="r" b="b" t="t" l="l"/>
            <a:pathLst>
              <a:path h="3458552" w="6651061">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801758" y="1686917"/>
            <a:ext cx="6404641" cy="6404641"/>
          </a:xfrm>
          <a:custGeom>
            <a:avLst/>
            <a:gdLst/>
            <a:ahLst/>
            <a:cxnLst/>
            <a:rect r="r" b="b" t="t" l="l"/>
            <a:pathLst>
              <a:path h="6404641" w="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32092" y="2296990"/>
            <a:ext cx="5616761" cy="2808381"/>
          </a:xfrm>
          <a:custGeom>
            <a:avLst/>
            <a:gdLst/>
            <a:ahLst/>
            <a:cxnLst/>
            <a:rect r="r" b="b" t="t" l="l"/>
            <a:pathLst>
              <a:path h="2808381" w="561676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0800000">
            <a:off x="2203071" y="6885441"/>
            <a:ext cx="3621733" cy="1512074"/>
          </a:xfrm>
          <a:custGeom>
            <a:avLst/>
            <a:gdLst/>
            <a:ahLst/>
            <a:cxnLst/>
            <a:rect r="r" b="b" t="t" l="l"/>
            <a:pathLst>
              <a:path h="1512074" w="3621733">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a:grpSpLocks noChangeAspect="true"/>
          </p:cNvGrpSpPr>
          <p:nvPr/>
        </p:nvGrpSpPr>
        <p:grpSpPr>
          <a:xfrm rot="0">
            <a:off x="1702010" y="2659834"/>
            <a:ext cx="4891093" cy="4891073"/>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38888" t="0" r="-38888" b="0"/>
              </a:stretch>
            </a:blipFill>
          </p:spPr>
        </p:sp>
      </p:grpSp>
      <p:grpSp>
        <p:nvGrpSpPr>
          <p:cNvPr name="Group 20" id="20"/>
          <p:cNvGrpSpPr/>
          <p:nvPr/>
        </p:nvGrpSpPr>
        <p:grpSpPr>
          <a:xfrm rot="0">
            <a:off x="11104226" y="6252302"/>
            <a:ext cx="11467484" cy="879440"/>
            <a:chOff x="0" y="0"/>
            <a:chExt cx="3020243" cy="231622"/>
          </a:xfrm>
        </p:grpSpPr>
        <p:sp>
          <p:nvSpPr>
            <p:cNvPr name="Freeform 21" id="21"/>
            <p:cNvSpPr/>
            <p:nvPr/>
          </p:nvSpPr>
          <p:spPr>
            <a:xfrm flipH="false" flipV="false" rot="0">
              <a:off x="0" y="0"/>
              <a:ext cx="3020243" cy="231622"/>
            </a:xfrm>
            <a:custGeom>
              <a:avLst/>
              <a:gdLst/>
              <a:ahLst/>
              <a:cxnLst/>
              <a:rect r="r" b="b" t="t" l="l"/>
              <a:pathLst>
                <a:path h="231622" w="3020243">
                  <a:moveTo>
                    <a:pt x="67512" y="0"/>
                  </a:moveTo>
                  <a:lnTo>
                    <a:pt x="2952731" y="0"/>
                  </a:lnTo>
                  <a:cubicBezTo>
                    <a:pt x="2990017" y="0"/>
                    <a:pt x="3020243" y="30226"/>
                    <a:pt x="3020243" y="67512"/>
                  </a:cubicBezTo>
                  <a:lnTo>
                    <a:pt x="3020243" y="164110"/>
                  </a:lnTo>
                  <a:cubicBezTo>
                    <a:pt x="3020243" y="201396"/>
                    <a:pt x="2990017" y="231622"/>
                    <a:pt x="2952731" y="231622"/>
                  </a:cubicBezTo>
                  <a:lnTo>
                    <a:pt x="67512" y="231622"/>
                  </a:lnTo>
                  <a:cubicBezTo>
                    <a:pt x="49607" y="231622"/>
                    <a:pt x="32435" y="224509"/>
                    <a:pt x="19774" y="211848"/>
                  </a:cubicBezTo>
                  <a:cubicBezTo>
                    <a:pt x="7113" y="199187"/>
                    <a:pt x="0" y="182015"/>
                    <a:pt x="0" y="164110"/>
                  </a:cubicBezTo>
                  <a:lnTo>
                    <a:pt x="0" y="67512"/>
                  </a:lnTo>
                  <a:cubicBezTo>
                    <a:pt x="0" y="30226"/>
                    <a:pt x="30226" y="0"/>
                    <a:pt x="67512" y="0"/>
                  </a:cubicBezTo>
                  <a:close/>
                </a:path>
              </a:pathLst>
            </a:custGeom>
            <a:solidFill>
              <a:srgbClr val="0E4D8D"/>
            </a:solidFill>
          </p:spPr>
        </p:sp>
        <p:sp>
          <p:nvSpPr>
            <p:cNvPr name="TextBox 22" id="22"/>
            <p:cNvSpPr txBox="true"/>
            <p:nvPr/>
          </p:nvSpPr>
          <p:spPr>
            <a:xfrm>
              <a:off x="0" y="-38100"/>
              <a:ext cx="3020243" cy="269722"/>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16742355" y="705411"/>
            <a:ext cx="560099" cy="646578"/>
          </a:xfrm>
          <a:custGeom>
            <a:avLst/>
            <a:gdLst/>
            <a:ahLst/>
            <a:cxnLst/>
            <a:rect r="r" b="b" t="t" l="l"/>
            <a:pathLst>
              <a:path h="646578" w="560099">
                <a:moveTo>
                  <a:pt x="0" y="0"/>
                </a:moveTo>
                <a:lnTo>
                  <a:pt x="560098" y="0"/>
                </a:lnTo>
                <a:lnTo>
                  <a:pt x="560098" y="646578"/>
                </a:lnTo>
                <a:lnTo>
                  <a:pt x="0" y="646578"/>
                </a:lnTo>
                <a:lnTo>
                  <a:pt x="0" y="0"/>
                </a:lnTo>
                <a:close/>
              </a:path>
            </a:pathLst>
          </a:custGeom>
          <a:blipFill>
            <a:blip r:embed="rId14"/>
            <a:stretch>
              <a:fillRect l="0" t="0" r="0" b="0"/>
            </a:stretch>
          </a:blipFill>
        </p:spPr>
      </p:sp>
      <p:sp>
        <p:nvSpPr>
          <p:cNvPr name="TextBox 24" id="24"/>
          <p:cNvSpPr txBox="true"/>
          <p:nvPr/>
        </p:nvSpPr>
        <p:spPr>
          <a:xfrm rot="0">
            <a:off x="8173866" y="2186285"/>
            <a:ext cx="9383463" cy="1244130"/>
          </a:xfrm>
          <a:prstGeom prst="rect">
            <a:avLst/>
          </a:prstGeom>
        </p:spPr>
        <p:txBody>
          <a:bodyPr anchor="t" rtlCol="false" tIns="0" lIns="0" bIns="0" rIns="0">
            <a:spAutoFit/>
          </a:bodyPr>
          <a:lstStyle/>
          <a:p>
            <a:pPr algn="r">
              <a:lnSpc>
                <a:spcPts val="8511"/>
              </a:lnSpc>
            </a:pPr>
            <a:r>
              <a:rPr lang="en-US" sz="9054">
                <a:solidFill>
                  <a:srgbClr val="124A87"/>
                </a:solidFill>
                <a:latin typeface="Poppins Ultra-Bold"/>
              </a:rPr>
              <a:t>World Cup 2023</a:t>
            </a:r>
          </a:p>
        </p:txBody>
      </p:sp>
      <p:sp>
        <p:nvSpPr>
          <p:cNvPr name="TextBox 25" id="25"/>
          <p:cNvSpPr txBox="true"/>
          <p:nvPr/>
        </p:nvSpPr>
        <p:spPr>
          <a:xfrm rot="0">
            <a:off x="11717930" y="6233554"/>
            <a:ext cx="5584524" cy="793144"/>
          </a:xfrm>
          <a:prstGeom prst="rect">
            <a:avLst/>
          </a:prstGeom>
        </p:spPr>
        <p:txBody>
          <a:bodyPr anchor="t" rtlCol="false" tIns="0" lIns="0" bIns="0" rIns="0">
            <a:spAutoFit/>
          </a:bodyPr>
          <a:lstStyle/>
          <a:p>
            <a:pPr algn="r">
              <a:lnSpc>
                <a:spcPts val="6158"/>
              </a:lnSpc>
              <a:spcBef>
                <a:spcPct val="0"/>
              </a:spcBef>
            </a:pPr>
            <a:r>
              <a:rPr lang="en-US" sz="4398">
                <a:solidFill>
                  <a:srgbClr val="FFFFFF"/>
                </a:solidFill>
                <a:latin typeface="Poppins Medium"/>
              </a:rPr>
              <a:t>By Vivek Ray</a:t>
            </a:r>
          </a:p>
        </p:txBody>
      </p:sp>
      <p:sp>
        <p:nvSpPr>
          <p:cNvPr name="TextBox 26" id="26"/>
          <p:cNvSpPr txBox="true"/>
          <p:nvPr/>
        </p:nvSpPr>
        <p:spPr>
          <a:xfrm rot="0">
            <a:off x="6848854" y="750841"/>
            <a:ext cx="9700254" cy="483791"/>
          </a:xfrm>
          <a:prstGeom prst="rect">
            <a:avLst/>
          </a:prstGeom>
        </p:spPr>
        <p:txBody>
          <a:bodyPr anchor="t" rtlCol="false" tIns="0" lIns="0" bIns="0" rIns="0">
            <a:spAutoFit/>
          </a:bodyPr>
          <a:lstStyle/>
          <a:p>
            <a:pPr algn="r">
              <a:lnSpc>
                <a:spcPts val="3784"/>
              </a:lnSpc>
              <a:spcBef>
                <a:spcPct val="0"/>
              </a:spcBef>
            </a:pPr>
            <a:r>
              <a:rPr lang="en-US" sz="2703">
                <a:solidFill>
                  <a:srgbClr val="000000"/>
                </a:solidFill>
                <a:latin typeface="Poppins Medium"/>
              </a:rPr>
              <a:t>Mentorness Internship Program</a:t>
            </a:r>
          </a:p>
        </p:txBody>
      </p:sp>
      <p:grpSp>
        <p:nvGrpSpPr>
          <p:cNvPr name="Group 27" id="27"/>
          <p:cNvGrpSpPr/>
          <p:nvPr/>
        </p:nvGrpSpPr>
        <p:grpSpPr>
          <a:xfrm rot="0">
            <a:off x="-1026495" y="2561143"/>
            <a:ext cx="1721573" cy="1636893"/>
            <a:chOff x="0" y="0"/>
            <a:chExt cx="1293983" cy="1230335"/>
          </a:xfrm>
        </p:grpSpPr>
        <p:sp>
          <p:nvSpPr>
            <p:cNvPr name="Freeform 28" id="28"/>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9" id="29"/>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6452293" y="9468554"/>
            <a:ext cx="1721573" cy="1636893"/>
            <a:chOff x="0" y="0"/>
            <a:chExt cx="1293983" cy="1230335"/>
          </a:xfrm>
        </p:grpSpPr>
        <p:sp>
          <p:nvSpPr>
            <p:cNvPr name="Freeform 31" id="31"/>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32" id="32"/>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9376806" y="3628233"/>
            <a:ext cx="8180523" cy="1130082"/>
          </a:xfrm>
          <a:prstGeom prst="rect">
            <a:avLst/>
          </a:prstGeom>
        </p:spPr>
        <p:txBody>
          <a:bodyPr anchor="t" rtlCol="false" tIns="0" lIns="0" bIns="0" rIns="0">
            <a:spAutoFit/>
          </a:bodyPr>
          <a:lstStyle/>
          <a:p>
            <a:pPr algn="r">
              <a:lnSpc>
                <a:spcPts val="7747"/>
              </a:lnSpc>
            </a:pPr>
            <a:r>
              <a:rPr lang="en-US" sz="8242">
                <a:solidFill>
                  <a:srgbClr val="124A87"/>
                </a:solidFill>
                <a:latin typeface="Poppins Ultra-Bold"/>
              </a:rPr>
              <a:t>Data 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0519" y="452371"/>
            <a:ext cx="3855025" cy="3829394"/>
            <a:chOff x="0" y="0"/>
            <a:chExt cx="812800" cy="807396"/>
          </a:xfrm>
        </p:grpSpPr>
        <p:sp>
          <p:nvSpPr>
            <p:cNvPr name="Freeform 3" id="3"/>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name="TextBox 4" id="4"/>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114521" y="3885517"/>
            <a:ext cx="5408744" cy="5372783"/>
            <a:chOff x="0" y="0"/>
            <a:chExt cx="812800" cy="807396"/>
          </a:xfrm>
        </p:grpSpPr>
        <p:sp>
          <p:nvSpPr>
            <p:cNvPr name="Freeform 6" id="6"/>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name="TextBox 7" id="7"/>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16497" y="601529"/>
            <a:ext cx="1089050" cy="1081809"/>
            <a:chOff x="0" y="0"/>
            <a:chExt cx="812800" cy="807396"/>
          </a:xfrm>
        </p:grpSpPr>
        <p:sp>
          <p:nvSpPr>
            <p:cNvPr name="Freeform 9" id="9"/>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name="TextBox 10" id="10"/>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88936" y="8601591"/>
            <a:ext cx="3855025" cy="3829394"/>
            <a:chOff x="0" y="0"/>
            <a:chExt cx="812800" cy="807396"/>
          </a:xfrm>
        </p:grpSpPr>
        <p:sp>
          <p:nvSpPr>
            <p:cNvPr name="Freeform 12" id="12"/>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sp>
        <p:sp>
          <p:nvSpPr>
            <p:cNvPr name="TextBox 13" id="13"/>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943961" y="8085975"/>
            <a:ext cx="1038133" cy="1031230"/>
            <a:chOff x="0" y="0"/>
            <a:chExt cx="812800" cy="807396"/>
          </a:xfrm>
        </p:grpSpPr>
        <p:sp>
          <p:nvSpPr>
            <p:cNvPr name="Freeform 15" id="15"/>
            <p:cNvSpPr/>
            <p:nvPr/>
          </p:nvSpPr>
          <p:spPr>
            <a:xfrm flipH="false" flipV="false" rot="0">
              <a:off x="0" y="0"/>
              <a:ext cx="812800" cy="807396"/>
            </a:xfrm>
            <a:custGeom>
              <a:avLst/>
              <a:gdLst/>
              <a:ahLst/>
              <a:cxnLst/>
              <a:rect r="r" b="b" t="t" l="l"/>
              <a:pathLst>
                <a:path h="807396" w="812800">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sp>
        <p:sp>
          <p:nvSpPr>
            <p:cNvPr name="TextBox 16" id="16"/>
            <p:cNvSpPr txBox="true"/>
            <p:nvPr/>
          </p:nvSpPr>
          <p:spPr>
            <a:xfrm>
              <a:off x="76200" y="37593"/>
              <a:ext cx="660400" cy="69410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747546" y="2205654"/>
            <a:ext cx="6234548" cy="623452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0039" t="0" r="-9433" b="0"/>
              </a:stretch>
            </a:blipFill>
          </p:spPr>
        </p:sp>
      </p:grpSp>
      <p:sp>
        <p:nvSpPr>
          <p:cNvPr name="TextBox 19" id="19"/>
          <p:cNvSpPr txBox="true"/>
          <p:nvPr/>
        </p:nvSpPr>
        <p:spPr>
          <a:xfrm rot="0">
            <a:off x="8141425" y="913067"/>
            <a:ext cx="9117875" cy="1454149"/>
          </a:xfrm>
          <a:prstGeom prst="rect">
            <a:avLst/>
          </a:prstGeom>
        </p:spPr>
        <p:txBody>
          <a:bodyPr anchor="t" rtlCol="false" tIns="0" lIns="0" bIns="0" rIns="0">
            <a:spAutoFit/>
          </a:bodyPr>
          <a:lstStyle/>
          <a:p>
            <a:pPr algn="r">
              <a:lnSpc>
                <a:spcPts val="11200"/>
              </a:lnSpc>
              <a:spcBef>
                <a:spcPct val="0"/>
              </a:spcBef>
            </a:pPr>
            <a:r>
              <a:rPr lang="en-US" sz="8000">
                <a:solidFill>
                  <a:srgbClr val="0E4D8D"/>
                </a:solidFill>
                <a:latin typeface="Poppins Ultra-Bold"/>
              </a:rPr>
              <a:t>Introduction</a:t>
            </a:r>
          </a:p>
        </p:txBody>
      </p:sp>
      <p:sp>
        <p:nvSpPr>
          <p:cNvPr name="TextBox 20" id="20"/>
          <p:cNvSpPr txBox="true"/>
          <p:nvPr/>
        </p:nvSpPr>
        <p:spPr>
          <a:xfrm rot="0">
            <a:off x="8500257" y="3052812"/>
            <a:ext cx="8759043" cy="4779185"/>
          </a:xfrm>
          <a:prstGeom prst="rect">
            <a:avLst/>
          </a:prstGeom>
        </p:spPr>
        <p:txBody>
          <a:bodyPr anchor="t" rtlCol="false" tIns="0" lIns="0" bIns="0" rIns="0">
            <a:spAutoFit/>
          </a:bodyPr>
          <a:lstStyle/>
          <a:p>
            <a:pPr algn="just">
              <a:lnSpc>
                <a:spcPts val="3805"/>
              </a:lnSpc>
              <a:spcBef>
                <a:spcPct val="0"/>
              </a:spcBef>
            </a:pPr>
            <a:r>
              <a:rPr lang="en-US" sz="2718">
                <a:solidFill>
                  <a:srgbClr val="000000"/>
                </a:solidFill>
                <a:latin typeface="Poppins"/>
              </a:rPr>
              <a:t>Unlocking the secrets within cricket's grandest stage, our analysis delves deep into the statistics of the Cricket World Cup. Through rigorous data scrutiny, we aim to reveal patterns, trends, and insights that define the tournament's narrative. Join us as we dissect matches, players, and strategies to uncover the hidden dynamics of this celebrated sporting event. Welcome to a journey where data illuminates the path to cricketing glory.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46666" y="781452"/>
            <a:ext cx="10758944" cy="107589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4D8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55303" y="-1978853"/>
            <a:ext cx="10758944" cy="1075894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C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156988" y="-1396924"/>
            <a:ext cx="11141128" cy="11141084"/>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t="0" r="-25046" b="0"/>
              </a:stretch>
            </a:blipFill>
          </p:spPr>
        </p:sp>
      </p:grpSp>
      <p:sp>
        <p:nvSpPr>
          <p:cNvPr name="TextBox 10" id="10"/>
          <p:cNvSpPr txBox="true"/>
          <p:nvPr/>
        </p:nvSpPr>
        <p:spPr>
          <a:xfrm rot="0">
            <a:off x="1028700" y="838200"/>
            <a:ext cx="5650616" cy="2383916"/>
          </a:xfrm>
          <a:prstGeom prst="rect">
            <a:avLst/>
          </a:prstGeom>
        </p:spPr>
        <p:txBody>
          <a:bodyPr anchor="t" rtlCol="false" tIns="0" lIns="0" bIns="0" rIns="0">
            <a:spAutoFit/>
          </a:bodyPr>
          <a:lstStyle/>
          <a:p>
            <a:pPr>
              <a:lnSpc>
                <a:spcPts val="9303"/>
              </a:lnSpc>
              <a:spcBef>
                <a:spcPct val="0"/>
              </a:spcBef>
            </a:pPr>
            <a:r>
              <a:rPr lang="en-US" sz="6645">
                <a:solidFill>
                  <a:srgbClr val="0E4D8D"/>
                </a:solidFill>
                <a:latin typeface="Poppins Ultra-Bold"/>
              </a:rPr>
              <a:t>Problem Statement</a:t>
            </a:r>
          </a:p>
        </p:txBody>
      </p:sp>
      <p:sp>
        <p:nvSpPr>
          <p:cNvPr name="TextBox 11" id="11"/>
          <p:cNvSpPr txBox="true"/>
          <p:nvPr/>
        </p:nvSpPr>
        <p:spPr>
          <a:xfrm rot="0">
            <a:off x="1028700" y="3456667"/>
            <a:ext cx="7082589" cy="5196170"/>
          </a:xfrm>
          <a:prstGeom prst="rect">
            <a:avLst/>
          </a:prstGeom>
        </p:spPr>
        <p:txBody>
          <a:bodyPr anchor="t" rtlCol="false" tIns="0" lIns="0" bIns="0" rIns="0">
            <a:spAutoFit/>
          </a:bodyPr>
          <a:lstStyle/>
          <a:p>
            <a:pPr algn="just">
              <a:lnSpc>
                <a:spcPts val="3724"/>
              </a:lnSpc>
              <a:spcBef>
                <a:spcPct val="0"/>
              </a:spcBef>
            </a:pPr>
            <a:r>
              <a:rPr lang="en-US" sz="2660">
                <a:solidFill>
                  <a:srgbClr val="000000"/>
                </a:solidFill>
                <a:latin typeface="Poppins Medium"/>
              </a:rPr>
              <a:t>You are tasked with performing a detailed exploratory data analysis on the World Cup 2023 dataset. The </a:t>
            </a:r>
            <a:r>
              <a:rPr lang="en-US" sz="2660">
                <a:solidFill>
                  <a:srgbClr val="000000"/>
                </a:solidFill>
                <a:latin typeface="Poppins Medium"/>
              </a:rPr>
              <a:t>goal is to uncover patterns, trends, and notable statistics that provide a delicate understanding of team and player performance. The analysis should encompass both batting and bowling aspects, considering key metrics such as runs, wickets, strike rate, economy rate, and other relevant factors.</a:t>
            </a:r>
          </a:p>
        </p:txBody>
      </p:sp>
      <p:grpSp>
        <p:nvGrpSpPr>
          <p:cNvPr name="Group 12" id="12"/>
          <p:cNvGrpSpPr/>
          <p:nvPr/>
        </p:nvGrpSpPr>
        <p:grpSpPr>
          <a:xfrm rot="0">
            <a:off x="8355303" y="8527500"/>
            <a:ext cx="4319820" cy="431982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4D8D"/>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56398" y="2449418"/>
            <a:ext cx="5162197" cy="51621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C8"/>
            </a:solidFill>
            <a:ln w="152400" cap="sq">
              <a:solidFill>
                <a:srgbClr val="1B2C4E"/>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64741" y="2649861"/>
            <a:ext cx="4745511" cy="4761311"/>
            <a:chOff x="0" y="0"/>
            <a:chExt cx="812800" cy="815506"/>
          </a:xfrm>
        </p:grpSpPr>
        <p:sp>
          <p:nvSpPr>
            <p:cNvPr name="Freeform 6" id="6"/>
            <p:cNvSpPr/>
            <p:nvPr/>
          </p:nvSpPr>
          <p:spPr>
            <a:xfrm flipH="false" flipV="false" rot="0">
              <a:off x="0" y="0"/>
              <a:ext cx="812800" cy="815506"/>
            </a:xfrm>
            <a:custGeom>
              <a:avLst/>
              <a:gdLst/>
              <a:ahLst/>
              <a:cxnLst/>
              <a:rect r="r" b="b" t="t" l="l"/>
              <a:pathLst>
                <a:path h="815506" w="812800">
                  <a:moveTo>
                    <a:pt x="406400" y="0"/>
                  </a:moveTo>
                  <a:cubicBezTo>
                    <a:pt x="181951" y="0"/>
                    <a:pt x="0" y="182557"/>
                    <a:pt x="0" y="407753"/>
                  </a:cubicBezTo>
                  <a:cubicBezTo>
                    <a:pt x="0" y="632949"/>
                    <a:pt x="181951" y="815506"/>
                    <a:pt x="406400" y="815506"/>
                  </a:cubicBezTo>
                  <a:cubicBezTo>
                    <a:pt x="630849" y="815506"/>
                    <a:pt x="812800" y="632949"/>
                    <a:pt x="812800" y="407753"/>
                  </a:cubicBezTo>
                  <a:cubicBezTo>
                    <a:pt x="812800" y="182557"/>
                    <a:pt x="630849" y="0"/>
                    <a:pt x="406400" y="0"/>
                  </a:cubicBezTo>
                  <a:close/>
                </a:path>
              </a:pathLst>
            </a:custGeom>
            <a:blipFill>
              <a:blip r:embed="rId2"/>
              <a:stretch>
                <a:fillRect l="-166" t="0" r="-166" b="-7870"/>
              </a:stretch>
            </a:blipFill>
          </p:spPr>
        </p:sp>
      </p:grpSp>
      <p:sp>
        <p:nvSpPr>
          <p:cNvPr name="TextBox 7" id="7"/>
          <p:cNvSpPr txBox="true"/>
          <p:nvPr/>
        </p:nvSpPr>
        <p:spPr>
          <a:xfrm rot="0">
            <a:off x="5442841" y="439331"/>
            <a:ext cx="7402317" cy="1289489"/>
          </a:xfrm>
          <a:prstGeom prst="rect">
            <a:avLst/>
          </a:prstGeom>
        </p:spPr>
        <p:txBody>
          <a:bodyPr anchor="t" rtlCol="false" tIns="0" lIns="0" bIns="0" rIns="0">
            <a:spAutoFit/>
          </a:bodyPr>
          <a:lstStyle/>
          <a:p>
            <a:pPr algn="ctr">
              <a:lnSpc>
                <a:spcPts val="10012"/>
              </a:lnSpc>
              <a:spcBef>
                <a:spcPct val="0"/>
              </a:spcBef>
            </a:pPr>
            <a:r>
              <a:rPr lang="en-US" sz="7151">
                <a:solidFill>
                  <a:srgbClr val="0E4D8D"/>
                </a:solidFill>
                <a:latin typeface="Poppins Ultra-Bold"/>
              </a:rPr>
              <a:t>Analysis Done</a:t>
            </a:r>
          </a:p>
        </p:txBody>
      </p:sp>
      <p:sp>
        <p:nvSpPr>
          <p:cNvPr name="TextBox 8" id="8"/>
          <p:cNvSpPr txBox="true"/>
          <p:nvPr/>
        </p:nvSpPr>
        <p:spPr>
          <a:xfrm rot="0">
            <a:off x="1028700" y="2233077"/>
            <a:ext cx="4718663" cy="450472"/>
          </a:xfrm>
          <a:prstGeom prst="rect">
            <a:avLst/>
          </a:prstGeom>
        </p:spPr>
        <p:txBody>
          <a:bodyPr anchor="t" rtlCol="false" tIns="0" lIns="0" bIns="0" rIns="0">
            <a:spAutoFit/>
          </a:bodyPr>
          <a:lstStyle/>
          <a:p>
            <a:pPr>
              <a:lnSpc>
                <a:spcPts val="3520"/>
              </a:lnSpc>
              <a:spcBef>
                <a:spcPct val="0"/>
              </a:spcBef>
            </a:pPr>
            <a:r>
              <a:rPr lang="en-US" sz="2514">
                <a:solidFill>
                  <a:srgbClr val="1B2C4E"/>
                </a:solidFill>
                <a:latin typeface="Poppins Ultra-Bold"/>
              </a:rPr>
              <a:t>Team Performance Analysis</a:t>
            </a:r>
          </a:p>
        </p:txBody>
      </p:sp>
      <p:sp>
        <p:nvSpPr>
          <p:cNvPr name="TextBox 9" id="9"/>
          <p:cNvSpPr txBox="true"/>
          <p:nvPr/>
        </p:nvSpPr>
        <p:spPr>
          <a:xfrm rot="0">
            <a:off x="1028700" y="5812838"/>
            <a:ext cx="4600954" cy="888746"/>
          </a:xfrm>
          <a:prstGeom prst="rect">
            <a:avLst/>
          </a:prstGeom>
        </p:spPr>
        <p:txBody>
          <a:bodyPr anchor="t" rtlCol="false" tIns="0" lIns="0" bIns="0" rIns="0">
            <a:spAutoFit/>
          </a:bodyPr>
          <a:lstStyle/>
          <a:p>
            <a:pPr algn="just">
              <a:lnSpc>
                <a:spcPts val="3513"/>
              </a:lnSpc>
              <a:spcBef>
                <a:spcPct val="0"/>
              </a:spcBef>
            </a:pPr>
            <a:r>
              <a:rPr lang="en-US" sz="2509">
                <a:solidFill>
                  <a:srgbClr val="1B2C4E"/>
                </a:solidFill>
                <a:latin typeface="Poppins Ultra-Bold"/>
              </a:rPr>
              <a:t>Opposition and Ground Analysis</a:t>
            </a:r>
          </a:p>
        </p:txBody>
      </p:sp>
      <p:sp>
        <p:nvSpPr>
          <p:cNvPr name="TextBox 10" id="10"/>
          <p:cNvSpPr txBox="true"/>
          <p:nvPr/>
        </p:nvSpPr>
        <p:spPr>
          <a:xfrm rot="0">
            <a:off x="12327630" y="2186020"/>
            <a:ext cx="5309486" cy="450596"/>
          </a:xfrm>
          <a:prstGeom prst="rect">
            <a:avLst/>
          </a:prstGeom>
        </p:spPr>
        <p:txBody>
          <a:bodyPr anchor="t" rtlCol="false" tIns="0" lIns="0" bIns="0" rIns="0">
            <a:spAutoFit/>
          </a:bodyPr>
          <a:lstStyle/>
          <a:p>
            <a:pPr>
              <a:lnSpc>
                <a:spcPts val="3514"/>
              </a:lnSpc>
              <a:spcBef>
                <a:spcPct val="0"/>
              </a:spcBef>
            </a:pPr>
            <a:r>
              <a:rPr lang="en-US" sz="2510">
                <a:solidFill>
                  <a:srgbClr val="1B2C4E"/>
                </a:solidFill>
                <a:latin typeface="Poppins Ultra-Bold"/>
              </a:rPr>
              <a:t>Player Performance Analysis</a:t>
            </a:r>
          </a:p>
        </p:txBody>
      </p:sp>
      <p:sp>
        <p:nvSpPr>
          <p:cNvPr name="TextBox 11" id="11"/>
          <p:cNvSpPr txBox="true"/>
          <p:nvPr/>
        </p:nvSpPr>
        <p:spPr>
          <a:xfrm rot="0">
            <a:off x="12327630" y="5954596"/>
            <a:ext cx="3772613" cy="459835"/>
          </a:xfrm>
          <a:prstGeom prst="rect">
            <a:avLst/>
          </a:prstGeom>
        </p:spPr>
        <p:txBody>
          <a:bodyPr anchor="t" rtlCol="false" tIns="0" lIns="0" bIns="0" rIns="0">
            <a:spAutoFit/>
          </a:bodyPr>
          <a:lstStyle/>
          <a:p>
            <a:pPr>
              <a:lnSpc>
                <a:spcPts val="3529"/>
              </a:lnSpc>
              <a:spcBef>
                <a:spcPct val="0"/>
              </a:spcBef>
            </a:pPr>
            <a:r>
              <a:rPr lang="en-US" sz="2521">
                <a:solidFill>
                  <a:srgbClr val="1B2C4E"/>
                </a:solidFill>
                <a:latin typeface="Poppins Ultra-Bold"/>
              </a:rPr>
              <a:t>Temporal Analysis </a:t>
            </a:r>
          </a:p>
        </p:txBody>
      </p:sp>
      <p:sp>
        <p:nvSpPr>
          <p:cNvPr name="TextBox 12" id="12"/>
          <p:cNvSpPr txBox="true"/>
          <p:nvPr/>
        </p:nvSpPr>
        <p:spPr>
          <a:xfrm rot="0">
            <a:off x="1028700" y="2931199"/>
            <a:ext cx="4600954" cy="2018835"/>
          </a:xfrm>
          <a:prstGeom prst="rect">
            <a:avLst/>
          </a:prstGeom>
        </p:spPr>
        <p:txBody>
          <a:bodyPr anchor="t" rtlCol="false" tIns="0" lIns="0" bIns="0" rIns="0">
            <a:spAutoFit/>
          </a:bodyPr>
          <a:lstStyle/>
          <a:p>
            <a:pPr algn="just">
              <a:lnSpc>
                <a:spcPts val="2693"/>
              </a:lnSpc>
              <a:spcBef>
                <a:spcPct val="0"/>
              </a:spcBef>
            </a:pPr>
            <a:r>
              <a:rPr lang="en-US" sz="1923">
                <a:solidFill>
                  <a:srgbClr val="000000"/>
                </a:solidFill>
                <a:latin typeface="Poppins Medium"/>
              </a:rPr>
              <a:t>Team Performance Analysis reveals top-performing teams and their strengths, analyzing metrics such as runs scored, wickets taken, and batting/bowling styles, offering strategic insights for future matches.</a:t>
            </a:r>
          </a:p>
        </p:txBody>
      </p:sp>
      <p:sp>
        <p:nvSpPr>
          <p:cNvPr name="TextBox 13" id="13"/>
          <p:cNvSpPr txBox="true"/>
          <p:nvPr/>
        </p:nvSpPr>
        <p:spPr>
          <a:xfrm rot="0">
            <a:off x="1028700" y="6902785"/>
            <a:ext cx="4600954" cy="2355515"/>
          </a:xfrm>
          <a:prstGeom prst="rect">
            <a:avLst/>
          </a:prstGeom>
        </p:spPr>
        <p:txBody>
          <a:bodyPr anchor="t" rtlCol="false" tIns="0" lIns="0" bIns="0" rIns="0">
            <a:spAutoFit/>
          </a:bodyPr>
          <a:lstStyle/>
          <a:p>
            <a:pPr algn="just">
              <a:lnSpc>
                <a:spcPts val="2693"/>
              </a:lnSpc>
              <a:spcBef>
                <a:spcPct val="0"/>
              </a:spcBef>
            </a:pPr>
            <a:r>
              <a:rPr lang="en-US" sz="1923">
                <a:solidFill>
                  <a:srgbClr val="000000"/>
                </a:solidFill>
                <a:latin typeface="Poppins Medium"/>
              </a:rPr>
              <a:t>Our scrutiny of team performances against diverse oppositions and on varied playing grounds reveals nuanced strategic adaptations and performance disparities, offering valuable insights for future match strategies.</a:t>
            </a:r>
          </a:p>
        </p:txBody>
      </p:sp>
      <p:sp>
        <p:nvSpPr>
          <p:cNvPr name="TextBox 14" id="14"/>
          <p:cNvSpPr txBox="true"/>
          <p:nvPr/>
        </p:nvSpPr>
        <p:spPr>
          <a:xfrm rot="0">
            <a:off x="12327630" y="6366807"/>
            <a:ext cx="4931670" cy="2746792"/>
          </a:xfrm>
          <a:prstGeom prst="rect">
            <a:avLst/>
          </a:prstGeom>
        </p:spPr>
        <p:txBody>
          <a:bodyPr anchor="t" rtlCol="false" tIns="0" lIns="0" bIns="0" rIns="0">
            <a:spAutoFit/>
          </a:bodyPr>
          <a:lstStyle/>
          <a:p>
            <a:pPr algn="just">
              <a:lnSpc>
                <a:spcPts val="2426"/>
              </a:lnSpc>
            </a:pPr>
          </a:p>
          <a:p>
            <a:pPr algn="just">
              <a:lnSpc>
                <a:spcPts val="2426"/>
              </a:lnSpc>
              <a:spcBef>
                <a:spcPct val="0"/>
              </a:spcBef>
            </a:pPr>
            <a:r>
              <a:rPr lang="en-US" sz="1733">
                <a:solidFill>
                  <a:srgbClr val="000000"/>
                </a:solidFill>
                <a:latin typeface="Poppins Medium"/>
              </a:rPr>
              <a:t>Our temporal analysis reveals evolving performance trends over the course of the Cricket World Cup, capturing the dynamic nature of team and player performances with respect to start dates and overs played. This insight aids in predicting future trends and optimizing strategies for upcoming matches.</a:t>
            </a:r>
          </a:p>
        </p:txBody>
      </p:sp>
      <p:sp>
        <p:nvSpPr>
          <p:cNvPr name="TextBox 15" id="15"/>
          <p:cNvSpPr txBox="true"/>
          <p:nvPr/>
        </p:nvSpPr>
        <p:spPr>
          <a:xfrm rot="0">
            <a:off x="12327630" y="2878540"/>
            <a:ext cx="4931670" cy="2291934"/>
          </a:xfrm>
          <a:prstGeom prst="rect">
            <a:avLst/>
          </a:prstGeom>
        </p:spPr>
        <p:txBody>
          <a:bodyPr anchor="t" rtlCol="false" tIns="0" lIns="0" bIns="0" rIns="0">
            <a:spAutoFit/>
          </a:bodyPr>
          <a:lstStyle/>
          <a:p>
            <a:pPr algn="just">
              <a:lnSpc>
                <a:spcPts val="2608"/>
              </a:lnSpc>
              <a:spcBef>
                <a:spcPct val="0"/>
              </a:spcBef>
            </a:pPr>
            <a:r>
              <a:rPr lang="en-US" sz="1862">
                <a:solidFill>
                  <a:srgbClr val="000000"/>
                </a:solidFill>
                <a:latin typeface="Poppins Medium"/>
              </a:rPr>
              <a:t>The player performance analysis unveils standout performers, highlighting leading run-scorers and wicket-takers, while also assessing their impact on team success. This scrutiny offers crucial insights into individual contributions within the Cricket World Cup.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16092" y="6007897"/>
            <a:ext cx="6500807" cy="650080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4D8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82263" y="6007897"/>
            <a:ext cx="6500807" cy="65008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C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26038" y="4568154"/>
            <a:ext cx="7635924" cy="7635893"/>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7142" t="0" r="-7142" b="0"/>
              </a:stretch>
            </a:blipFill>
          </p:spPr>
        </p:sp>
      </p:grpSp>
      <p:grpSp>
        <p:nvGrpSpPr>
          <p:cNvPr name="Group 10" id="10"/>
          <p:cNvGrpSpPr/>
          <p:nvPr/>
        </p:nvGrpSpPr>
        <p:grpSpPr>
          <a:xfrm rot="0">
            <a:off x="-1174769" y="-972023"/>
            <a:ext cx="2873687" cy="28736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C8"/>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6534111" y="-972023"/>
            <a:ext cx="2873687" cy="28736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4D8D"/>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3784999" y="204958"/>
            <a:ext cx="10157625" cy="1202816"/>
          </a:xfrm>
          <a:prstGeom prst="rect">
            <a:avLst/>
          </a:prstGeom>
        </p:spPr>
        <p:txBody>
          <a:bodyPr anchor="t" rtlCol="false" tIns="0" lIns="0" bIns="0" rIns="0">
            <a:spAutoFit/>
          </a:bodyPr>
          <a:lstStyle/>
          <a:p>
            <a:pPr algn="ctr">
              <a:lnSpc>
                <a:spcPts val="9303"/>
              </a:lnSpc>
              <a:spcBef>
                <a:spcPct val="0"/>
              </a:spcBef>
            </a:pPr>
            <a:r>
              <a:rPr lang="en-US" sz="6645">
                <a:solidFill>
                  <a:srgbClr val="0E4D8D"/>
                </a:solidFill>
                <a:latin typeface="Poppins Ultra-Bold"/>
              </a:rPr>
              <a:t>Conclusion</a:t>
            </a:r>
          </a:p>
        </p:txBody>
      </p:sp>
      <p:sp>
        <p:nvSpPr>
          <p:cNvPr name="TextBox 17" id="17"/>
          <p:cNvSpPr txBox="true"/>
          <p:nvPr/>
        </p:nvSpPr>
        <p:spPr>
          <a:xfrm rot="0">
            <a:off x="1698918" y="1199564"/>
            <a:ext cx="14582490" cy="3368590"/>
          </a:xfrm>
          <a:prstGeom prst="rect">
            <a:avLst/>
          </a:prstGeom>
        </p:spPr>
        <p:txBody>
          <a:bodyPr anchor="t" rtlCol="false" tIns="0" lIns="0" bIns="0" rIns="0">
            <a:spAutoFit/>
          </a:bodyPr>
          <a:lstStyle/>
          <a:p>
            <a:pPr algn="just">
              <a:lnSpc>
                <a:spcPts val="3329"/>
              </a:lnSpc>
            </a:pPr>
          </a:p>
          <a:p>
            <a:pPr algn="just">
              <a:lnSpc>
                <a:spcPts val="3329"/>
              </a:lnSpc>
              <a:spcBef>
                <a:spcPct val="0"/>
              </a:spcBef>
            </a:pPr>
            <a:r>
              <a:rPr lang="en-US" sz="2378">
                <a:solidFill>
                  <a:srgbClr val="000000"/>
                </a:solidFill>
                <a:latin typeface="Poppins Medium"/>
              </a:rPr>
              <a:t>Through a meticulous analysis spanning team and player performances, opposition dynamics, and temporal trends within the Cricket World Cup, we've uncovered invaluable insights. From identifying top-performing teams and standout players to discerning strategic patterns against varied oppositions and grounds, our findings offer a holistic understanding of the tournament's dynamics. This comprehensive analysis serves as a roadmap for future strategies, enabling teams and enthusiasts to navigate the complexities of cricketing glory with data-driven precision.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846962" y="4131361"/>
            <a:ext cx="4996443" cy="4750680"/>
            <a:chOff x="0" y="0"/>
            <a:chExt cx="1293983" cy="1230335"/>
          </a:xfrm>
        </p:grpSpPr>
        <p:sp>
          <p:nvSpPr>
            <p:cNvPr name="Freeform 4" id="4"/>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5" id="5"/>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24007" y="5963633"/>
            <a:ext cx="7854157" cy="7627620"/>
            <a:chOff x="0" y="0"/>
            <a:chExt cx="1027471" cy="997836"/>
          </a:xfrm>
        </p:grpSpPr>
        <p:sp>
          <p:nvSpPr>
            <p:cNvPr name="Freeform 7" id="7"/>
            <p:cNvSpPr/>
            <p:nvPr/>
          </p:nvSpPr>
          <p:spPr>
            <a:xfrm flipH="false" flipV="false" rot="0">
              <a:off x="0" y="0"/>
              <a:ext cx="1027471" cy="997836"/>
            </a:xfrm>
            <a:custGeom>
              <a:avLst/>
              <a:gdLst/>
              <a:ahLst/>
              <a:cxnLst/>
              <a:rect r="r" b="b" t="t" l="l"/>
              <a:pathLst>
                <a:path h="997836" w="1027471">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sp>
        <p:sp>
          <p:nvSpPr>
            <p:cNvPr name="TextBox 8" id="8"/>
            <p:cNvSpPr txBox="true"/>
            <p:nvPr/>
          </p:nvSpPr>
          <p:spPr>
            <a:xfrm>
              <a:off x="96325" y="55447"/>
              <a:ext cx="834820" cy="84884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44293" y="-2576106"/>
            <a:ext cx="7203777" cy="5740737"/>
            <a:chOff x="0" y="0"/>
            <a:chExt cx="1019944" cy="812800"/>
          </a:xfrm>
        </p:grpSpPr>
        <p:sp>
          <p:nvSpPr>
            <p:cNvPr name="Freeform 10" id="10"/>
            <p:cNvSpPr/>
            <p:nvPr/>
          </p:nvSpPr>
          <p:spPr>
            <a:xfrm flipH="false" flipV="false" rot="0">
              <a:off x="0" y="0"/>
              <a:ext cx="1019944" cy="812800"/>
            </a:xfrm>
            <a:custGeom>
              <a:avLst/>
              <a:gdLst/>
              <a:ahLst/>
              <a:cxnLst/>
              <a:rect r="r" b="b" t="t" l="l"/>
              <a:pathLst>
                <a:path h="812800" w="1019944">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sp>
        <p:sp>
          <p:nvSpPr>
            <p:cNvPr name="TextBox 11" id="11"/>
            <p:cNvSpPr txBox="true"/>
            <p:nvPr/>
          </p:nvSpPr>
          <p:spPr>
            <a:xfrm>
              <a:off x="95620" y="38100"/>
              <a:ext cx="828704"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4893" y="1030836"/>
            <a:ext cx="8225327" cy="8225327"/>
          </a:xfrm>
          <a:custGeom>
            <a:avLst/>
            <a:gdLst/>
            <a:ahLst/>
            <a:cxnLst/>
            <a:rect r="r" b="b" t="t" l="l"/>
            <a:pathLst>
              <a:path h="8225327" w="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5400000">
            <a:off x="-964351" y="3536512"/>
            <a:ext cx="6637719" cy="3318859"/>
          </a:xfrm>
          <a:custGeom>
            <a:avLst/>
            <a:gdLst/>
            <a:ahLst/>
            <a:cxnLst/>
            <a:rect r="r" b="b" t="t" l="l"/>
            <a:pathLst>
              <a:path h="3318859" w="663771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2426034" y="3459994"/>
            <a:ext cx="6651061" cy="3458552"/>
          </a:xfrm>
          <a:custGeom>
            <a:avLst/>
            <a:gdLst/>
            <a:ahLst/>
            <a:cxnLst/>
            <a:rect r="r" b="b" t="t" l="l"/>
            <a:pathLst>
              <a:path h="3458552" w="6651061">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95078" y="1580237"/>
            <a:ext cx="6618001" cy="6618001"/>
          </a:xfrm>
          <a:custGeom>
            <a:avLst/>
            <a:gdLst/>
            <a:ahLst/>
            <a:cxnLst/>
            <a:rect r="r" b="b" t="t" l="l"/>
            <a:pathLst>
              <a:path h="6618001" w="6618001">
                <a:moveTo>
                  <a:pt x="0" y="0"/>
                </a:moveTo>
                <a:lnTo>
                  <a:pt x="6618001" y="0"/>
                </a:lnTo>
                <a:lnTo>
                  <a:pt x="6618001" y="6618001"/>
                </a:lnTo>
                <a:lnTo>
                  <a:pt x="0" y="6618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32092" y="2296990"/>
            <a:ext cx="5616761" cy="2808381"/>
          </a:xfrm>
          <a:custGeom>
            <a:avLst/>
            <a:gdLst/>
            <a:ahLst/>
            <a:cxnLst/>
            <a:rect r="r" b="b" t="t" l="l"/>
            <a:pathLst>
              <a:path h="2808381" w="561676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0800000">
            <a:off x="2203071" y="6885441"/>
            <a:ext cx="3621733" cy="1512074"/>
          </a:xfrm>
          <a:custGeom>
            <a:avLst/>
            <a:gdLst/>
            <a:ahLst/>
            <a:cxnLst/>
            <a:rect r="r" b="b" t="t" l="l"/>
            <a:pathLst>
              <a:path h="1512074" w="3621733">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568391" y="2750404"/>
            <a:ext cx="4891093" cy="4891073"/>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25046" t="0" r="-25046" b="0"/>
              </a:stretch>
            </a:blipFill>
          </p:spPr>
        </p:sp>
      </p:grpSp>
      <p:sp>
        <p:nvSpPr>
          <p:cNvPr name="TextBox 20" id="20"/>
          <p:cNvSpPr txBox="true"/>
          <p:nvPr/>
        </p:nvSpPr>
        <p:spPr>
          <a:xfrm rot="0">
            <a:off x="7844037" y="3046215"/>
            <a:ext cx="9599224" cy="2131441"/>
          </a:xfrm>
          <a:prstGeom prst="rect">
            <a:avLst/>
          </a:prstGeom>
        </p:spPr>
        <p:txBody>
          <a:bodyPr anchor="t" rtlCol="false" tIns="0" lIns="0" bIns="0" rIns="0">
            <a:spAutoFit/>
          </a:bodyPr>
          <a:lstStyle/>
          <a:p>
            <a:pPr algn="r">
              <a:lnSpc>
                <a:spcPts val="16575"/>
              </a:lnSpc>
              <a:spcBef>
                <a:spcPct val="0"/>
              </a:spcBef>
            </a:pPr>
            <a:r>
              <a:rPr lang="en-US" sz="11839">
                <a:solidFill>
                  <a:srgbClr val="124A87"/>
                </a:solidFill>
                <a:latin typeface="Poppins Ultra-Bold"/>
              </a:rPr>
              <a:t>Thank You</a:t>
            </a:r>
          </a:p>
        </p:txBody>
      </p:sp>
      <p:grpSp>
        <p:nvGrpSpPr>
          <p:cNvPr name="Group 21" id="21"/>
          <p:cNvGrpSpPr/>
          <p:nvPr/>
        </p:nvGrpSpPr>
        <p:grpSpPr>
          <a:xfrm rot="0">
            <a:off x="-1026495" y="2561143"/>
            <a:ext cx="1721573" cy="1636893"/>
            <a:chOff x="0" y="0"/>
            <a:chExt cx="1293983" cy="1230335"/>
          </a:xfrm>
        </p:grpSpPr>
        <p:sp>
          <p:nvSpPr>
            <p:cNvPr name="Freeform 22" id="22"/>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3" id="23"/>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452293" y="9468554"/>
            <a:ext cx="1721573" cy="1636893"/>
            <a:chOff x="0" y="0"/>
            <a:chExt cx="1293983" cy="1230335"/>
          </a:xfrm>
        </p:grpSpPr>
        <p:sp>
          <p:nvSpPr>
            <p:cNvPr name="Freeform 25" id="25"/>
            <p:cNvSpPr/>
            <p:nvPr/>
          </p:nvSpPr>
          <p:spPr>
            <a:xfrm flipH="false" flipV="false" rot="0">
              <a:off x="0" y="0"/>
              <a:ext cx="1293983" cy="1230335"/>
            </a:xfrm>
            <a:custGeom>
              <a:avLst/>
              <a:gdLst/>
              <a:ahLst/>
              <a:cxnLst/>
              <a:rect r="r" b="b" t="t" l="l"/>
              <a:pathLst>
                <a:path h="1230335" w="1293983">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sp>
        <p:sp>
          <p:nvSpPr>
            <p:cNvPr name="TextBox 26" id="26"/>
            <p:cNvSpPr txBox="true"/>
            <p:nvPr/>
          </p:nvSpPr>
          <p:spPr>
            <a:xfrm>
              <a:off x="121311" y="77244"/>
              <a:ext cx="1051361" cy="1037747"/>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0556292" y="4922645"/>
            <a:ext cx="6886968" cy="998602"/>
          </a:xfrm>
          <a:prstGeom prst="rect">
            <a:avLst/>
          </a:prstGeom>
        </p:spPr>
        <p:txBody>
          <a:bodyPr anchor="t" rtlCol="false" tIns="0" lIns="0" bIns="0" rIns="0">
            <a:spAutoFit/>
          </a:bodyPr>
          <a:lstStyle/>
          <a:p>
            <a:pPr algn="r">
              <a:lnSpc>
                <a:spcPts val="7786"/>
              </a:lnSpc>
              <a:spcBef>
                <a:spcPct val="0"/>
              </a:spcBef>
            </a:pPr>
            <a:r>
              <a:rPr lang="en-US" sz="5562">
                <a:solidFill>
                  <a:srgbClr val="000000"/>
                </a:solidFill>
                <a:latin typeface="Poppins Medium"/>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DAGA81LT5RQ</dc:identifier>
  <dcterms:modified xsi:type="dcterms:W3CDTF">2011-08-01T06:04:30Z</dcterms:modified>
  <cp:revision>1</cp:revision>
  <dc:title>Blue And White Modern Effective Leadership In Business Presentation</dc:title>
</cp:coreProperties>
</file>